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85" r:id="rId2"/>
    <p:sldId id="299" r:id="rId3"/>
    <p:sldId id="258" r:id="rId4"/>
    <p:sldId id="259" r:id="rId5"/>
    <p:sldId id="286" r:id="rId6"/>
    <p:sldId id="264" r:id="rId7"/>
    <p:sldId id="265" r:id="rId8"/>
    <p:sldId id="329" r:id="rId9"/>
    <p:sldId id="330" r:id="rId10"/>
    <p:sldId id="331" r:id="rId11"/>
    <p:sldId id="332" r:id="rId12"/>
    <p:sldId id="333" r:id="rId13"/>
    <p:sldId id="322" r:id="rId14"/>
    <p:sldId id="334" r:id="rId15"/>
    <p:sldId id="335" r:id="rId16"/>
    <p:sldId id="336" r:id="rId17"/>
    <p:sldId id="269" r:id="rId18"/>
    <p:sldId id="318" r:id="rId19"/>
    <p:sldId id="302" r:id="rId20"/>
    <p:sldId id="303" r:id="rId21"/>
    <p:sldId id="323" r:id="rId22"/>
    <p:sldId id="305" r:id="rId23"/>
    <p:sldId id="306" r:id="rId24"/>
    <p:sldId id="308" r:id="rId25"/>
    <p:sldId id="313" r:id="rId26"/>
    <p:sldId id="315" r:id="rId27"/>
    <p:sldId id="316" r:id="rId28"/>
    <p:sldId id="320" r:id="rId29"/>
    <p:sldId id="328" r:id="rId30"/>
    <p:sldId id="307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944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FA6DFF-3728-4E23-A7A2-470C33E2F52C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CF9888-4944-418B-BF5A-F853E260FA3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40867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CF9888-4944-418B-BF5A-F853E260FA3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30885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6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F8A77-330A-4555-9DD3-079D266A7D95}" type="datetimeFigureOut">
              <a:rPr lang="ru-RU" smtClean="0"/>
              <a:pPr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7EC1-D192-43F3-94D5-94841835344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0166" y="642918"/>
            <a:ext cx="7000924" cy="3857652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ru-RU" sz="7300" b="1" dirty="0" smtClean="0">
                <a:solidFill>
                  <a:srgbClr val="FF0000"/>
                </a:solidFill>
                <a:latin typeface="Monotype Corsiva" pitchFamily="66" charset="0"/>
              </a:rPr>
              <a:t>«Нравственно-патриотическое воспитание дошкольников»</a:t>
            </a:r>
            <a:br>
              <a:rPr lang="ru-RU" sz="73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latin typeface="Monotype Corsiva" pitchFamily="66" charset="0"/>
              </a:rPr>
            </a:br>
            <a:endParaRPr lang="ru-RU" sz="49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39952" y="4221088"/>
            <a:ext cx="488181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ea typeface="+mj-ea"/>
                <a:cs typeface="+mj-cs"/>
              </a:rPr>
              <a:t/>
            </a:r>
            <a:br>
              <a:rPr lang="ru-RU" sz="2200" dirty="0" smtClean="0">
                <a:solidFill>
                  <a:srgbClr val="FF0000"/>
                </a:solidFill>
                <a:ea typeface="+mj-ea"/>
                <a:cs typeface="+mj-cs"/>
              </a:rPr>
            </a:br>
            <a:r>
              <a:rPr lang="ru-RU" sz="2200" b="1" dirty="0" smtClean="0">
                <a:solidFill>
                  <a:srgbClr val="002060"/>
                </a:solidFill>
                <a:ea typeface="+mj-ea"/>
                <a:cs typeface="+mj-cs"/>
              </a:rPr>
              <a:t>Воспитатель подготовительной к школе группе: Казанцева Елена Николаевна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038643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69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800" b="1" dirty="0">
                <a:solidFill>
                  <a:srgbClr val="002060"/>
                </a:solidFill>
                <a:latin typeface="Arial" charset="0"/>
                <a:ea typeface="SimSun" charset="-122"/>
                <a:cs typeface="Times New Roman" pitchFamily="16" charset="0"/>
              </a:rPr>
              <a:t>Принципы работы по патриотическому воспитанию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564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личностно-ориентированного общения;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тематического планирования материала подачу изучаемого материала по тематическим блокам: родная семья, природа родного края, культура родного края, малая родина, родная страна;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наглядности;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последовательности;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занимательности;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от близкого к отдаленному;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от общего к частному, где каждое частное выступает перед ребёнком как проявление чего-то общего (а не само по себе), что обеспечивает смысловую взаимосвязь между разными аспектами содержания;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опора на опыт самих детей, реальные их дела и события в семье,  детском саду,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городе,  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стране;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взаимодействие с семьями.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40554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-6697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eaLnBrk="0" fontAlgn="base" hangingPunct="0">
              <a:spcBef>
                <a:spcPct val="0"/>
              </a:spcBef>
              <a:spcAft>
                <a:spcPct val="0"/>
              </a:spcAft>
              <a:buSzPct val="100000"/>
            </a:pPr>
            <a:r>
              <a:rPr lang="ru-RU" sz="2800" b="1" dirty="0">
                <a:solidFill>
                  <a:srgbClr val="002060"/>
                </a:solidFill>
                <a:latin typeface="Arial" charset="0"/>
                <a:ea typeface="SimSun" charset="-122"/>
                <a:cs typeface="Times New Roman" pitchFamily="16" charset="0"/>
              </a:rPr>
              <a:t>Принципы работы по патриотическому воспитанию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124744"/>
            <a:ext cx="8928992" cy="5640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личностно-ориентированного общения;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тематического планирования материала подачу изучаемого материала по тематическим блокам: родная семья, природа родного края, культура родного края, малая родина, родная страна;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наглядности;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 последовательности;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занимательности;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от близкого к отдаленному;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от общего к частному, где каждое частное выступает перед ребёнком как проявление чего-то общего (а не само по себе), что обеспечивает смысловую взаимосвязь между разными аспектами содержания;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опора на опыт самих детей, реальные их дела и события в семье,  детском саду, 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городе,  </a:t>
            </a: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стране;</a:t>
            </a:r>
          </a:p>
          <a:p>
            <a:pPr lvl="0" defTabSz="449263" eaLnBrk="0" fontAlgn="base" hangingPunct="0">
              <a:lnSpc>
                <a:spcPct val="8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Char char="•"/>
            </a:pPr>
            <a:r>
              <a:rPr lang="ru-RU" sz="2400" b="1" dirty="0">
                <a:solidFill>
                  <a:srgbClr val="002060"/>
                </a:solidFill>
                <a:latin typeface="Times New Roman" pitchFamily="16" charset="0"/>
                <a:cs typeface="Times New Roman" pitchFamily="16" charset="0"/>
              </a:rPr>
              <a:t>взаимодействие с семьями.</a:t>
            </a:r>
          </a:p>
        </p:txBody>
      </p:sp>
    </p:spTree>
    <p:extLst>
      <p:ext uri="{BB962C8B-B14F-4D97-AF65-F5344CB8AC3E}">
        <p14:creationId xmlns="" xmlns:p14="http://schemas.microsoft.com/office/powerpoint/2010/main" val="34055441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539552" y="332656"/>
            <a:ext cx="821531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 marL="2057400" indent="-227013"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1pPr>
            <a:lvl2pPr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2pPr>
            <a:lvl3pPr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3pPr>
            <a:lvl4pPr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4pPr>
            <a:lvl5pPr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057400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32925" algn="l"/>
                <a:tab pos="9882188" algn="l"/>
                <a:tab pos="10331450" algn="l"/>
                <a:tab pos="10780713" algn="l"/>
              </a:tabLst>
              <a:defRPr>
                <a:solidFill>
                  <a:schemeClr val="bg1"/>
                </a:solidFill>
                <a:latin typeface="Arial" charset="0"/>
                <a:cs typeface="Times New Roman" pitchFamily="16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ru-RU" sz="2800" b="1" dirty="0">
                <a:solidFill>
                  <a:srgbClr val="002060"/>
                </a:solidFill>
                <a:ea typeface="SimSun" charset="-122"/>
              </a:rPr>
              <a:t>Содержание работы с детьми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00808"/>
            <a:ext cx="5621337" cy="380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5109112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Дмитрий\Desktop\IMG_17082016_112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44724"/>
            <a:ext cx="5904656" cy="44284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0" y="571480"/>
            <a:ext cx="9144000" cy="571504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</a:pP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Мир ребенка начинается с его семьи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596" y="0"/>
            <a:ext cx="8186766" cy="65562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семья.</a:t>
            </a:r>
            <a:endParaRPr lang="ru-RU" sz="44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Дмитрий\Desktop\тан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675"/>
            <a:ext cx="3816424" cy="5402709"/>
          </a:xfrm>
          <a:prstGeom prst="rect">
            <a:avLst/>
          </a:prstGeom>
          <a:noFill/>
        </p:spPr>
      </p:pic>
      <p:pic>
        <p:nvPicPr>
          <p:cNvPr id="2051" name="Picture 3" descr="C:\Users\Дмитрий\Desktop\влад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268759"/>
            <a:ext cx="4365104" cy="5347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900070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митрий\Desktop\милен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4211960" cy="3158970"/>
          </a:xfrm>
          <a:prstGeom prst="rect">
            <a:avLst/>
          </a:prstGeom>
          <a:noFill/>
        </p:spPr>
      </p:pic>
      <p:pic>
        <p:nvPicPr>
          <p:cNvPr id="3075" name="Picture 3" descr="C:\Users\Дмитрий\Desktop\соня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429000"/>
            <a:ext cx="4283968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митрий\Desktop\дени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032448" cy="5184576"/>
          </a:xfrm>
          <a:prstGeom prst="rect">
            <a:avLst/>
          </a:prstGeom>
          <a:noFill/>
        </p:spPr>
      </p:pic>
      <p:pic>
        <p:nvPicPr>
          <p:cNvPr id="4099" name="Picture 3" descr="C:\Users\Дмитрий\Desktop\марья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90818"/>
            <a:ext cx="3967336" cy="4779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64222" y="620688"/>
            <a:ext cx="745625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Не будучи патриотом сам, педагог не сможет и в ребёнке пробудить чувство любви к Родине.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4" name="Picture 2" descr="C:\Users\Дмитрий\Desktop\IMG_08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084851"/>
            <a:ext cx="6876764" cy="458450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 descr="russian fl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WordArt 5"/>
          <p:cNvSpPr>
            <a:spLocks noChangeArrowheads="1" noChangeShapeType="1" noTextEdit="1"/>
          </p:cNvSpPr>
          <p:nvPr/>
        </p:nvSpPr>
        <p:spPr bwMode="auto">
          <a:xfrm>
            <a:off x="684213" y="6092825"/>
            <a:ext cx="78581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 smtClean="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Нашим детям есть чем гордиться!</a:t>
            </a:r>
            <a:endParaRPr lang="ru-RU" sz="3600" i="1" kern="10" dirty="0">
              <a:ln w="9525">
                <a:solidFill>
                  <a:schemeClr val="bg1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4" name="Рисунок 3" descr="https://im0-tub-ru.yandex.net/i?id=840623b04714a3ae19567f3214894399-l&amp;n=1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60648"/>
            <a:ext cx="40324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0-tub-ru.yandex.net/i?id=7b7bfca108dce66cf0ee82d52cf69f08-l&amp;n=1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3528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0-tub-ru.yandex.net/i?id=5dbb3d3416c69871444e099a7d53a85e-l&amp;n=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789040"/>
            <a:ext cx="5584933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4042792" cy="360040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природа</a:t>
            </a:r>
            <a:r>
              <a:rPr lang="ru-RU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/>
          </a:p>
        </p:txBody>
      </p:sp>
      <p:sp>
        <p:nvSpPr>
          <p:cNvPr id="5" name="Текст 6"/>
          <p:cNvSpPr>
            <a:spLocks noGrp="1"/>
          </p:cNvSpPr>
          <p:nvPr>
            <p:ph type="body" sz="half" idx="2"/>
          </p:nvPr>
        </p:nvSpPr>
        <p:spPr>
          <a:xfrm>
            <a:off x="457200" y="836713"/>
            <a:ext cx="3754760" cy="187220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Эту истину знаю от роду. 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её никогда не таю: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не любит родную природу,</a:t>
            </a:r>
          </a:p>
          <a:p>
            <a:pPr>
              <a:spcBef>
                <a:spcPts val="0"/>
              </a:spcBef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Тот не любит Отчизну свою.</a:t>
            </a:r>
          </a:p>
        </p:txBody>
      </p:sp>
      <p:pic>
        <p:nvPicPr>
          <p:cNvPr id="5122" name="Picture 2" descr="C:\Users\Дмитрий\Desktop\IMG_20170510_090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3209594"/>
            <a:ext cx="2736304" cy="3648406"/>
          </a:xfrm>
          <a:prstGeom prst="rect">
            <a:avLst/>
          </a:prstGeom>
          <a:noFill/>
        </p:spPr>
      </p:pic>
      <p:pic>
        <p:nvPicPr>
          <p:cNvPr id="5124" name="Picture 4" descr="C:\Users\Дмитрий\Desktop\IMG_20170510_0900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140968"/>
            <a:ext cx="3096344" cy="3552395"/>
          </a:xfrm>
          <a:prstGeom prst="rect">
            <a:avLst/>
          </a:prstGeom>
          <a:noFill/>
        </p:spPr>
      </p:pic>
      <p:pic>
        <p:nvPicPr>
          <p:cNvPr id="5126" name="Picture 6" descr="C:\Users\Дмитрий\Desktop\IMG_19052016_0859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548680"/>
            <a:ext cx="3227851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r>
              <a:rPr lang="ru-RU" sz="7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 развитие детей - одно из важных направлений в работе с детьми дошкольного возраста. Любой нормальный ребенок появляется на свет с врожденной познавательной направленностью, помогающей ему адаптироваться к новым условиям своей жизнедеятельности. Постепенно познавательная направленность перерастает в познавательную активность - состояние внутренней готовности к познавательной деятельности, проявляющееся у детей в поисковых действиях, направленных на получение новых впечатлений об окружающем мире. С ростом и развитием ребенка его познавательная активность все больше начинает тяготеть к познавательной деятельности. Развитая познавательная деятельность свойственна взрослым людям. </a:t>
            </a:r>
            <a:endParaRPr lang="ru-RU" sz="72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период дошкольного детства благодаря познавательной активности ребенка происходит зарождение первичного образа мира. Образ мира формируется в процессе раз</a:t>
            </a:r>
            <a:endParaRPr lang="ru-RU" sz="72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познавательные процессы (восприятие, внимание, память, воображение, мышление );</a:t>
            </a:r>
            <a:endParaRPr lang="ru-RU" sz="72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2. информация (опыт и достижения, накопленные человечеством на пути познания мира ); </a:t>
            </a:r>
            <a:endParaRPr lang="ru-RU" sz="72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i="1" dirty="0" smtClean="0">
                <a:solidFill>
                  <a:schemeClr val="tx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отношение к миру ( эмоциональная реакция на отдельные объекты, предметы, явления и события нашего мира ). </a:t>
            </a:r>
            <a:endParaRPr lang="ru-RU" sz="7200" b="1" dirty="0" smtClean="0">
              <a:solidFill>
                <a:schemeClr val="tx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620688"/>
            <a:ext cx="4248472" cy="2376265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Любить свой край - значит и любить природу в нём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" name="Picture 3" descr="E:\ВСЕ ДЛЯ ПРЕЗЕНТАЦИИ\клипарты\rasteniya-13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72350" y="5157192"/>
            <a:ext cx="1771650" cy="1543050"/>
          </a:xfrm>
          <a:prstGeom prst="rect">
            <a:avLst/>
          </a:prstGeom>
          <a:noFill/>
        </p:spPr>
      </p:pic>
      <p:pic>
        <p:nvPicPr>
          <p:cNvPr id="11" name="Picture 5" descr="C:\Users\Дмитрий\Desktop\IMG_20180220_0920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628800"/>
            <a:ext cx="4253992" cy="5013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митрий\Desktop\МОЯ ПАПКА РАБОТА\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0658"/>
            <a:ext cx="8676456" cy="6507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4824536" cy="1008112"/>
          </a:xfrm>
        </p:spPr>
        <p:txBody>
          <a:bodyPr>
            <a:normAutofit/>
          </a:bodyPr>
          <a:lstStyle/>
          <a:p>
            <a: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32040" y="1340768"/>
            <a:ext cx="4032448" cy="187220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НИКТО НЕ ЗАБЫТ –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НИЧТО НЕ ЗАБЫТО</a:t>
            </a:r>
            <a:b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/>
          </a:p>
        </p:txBody>
      </p:sp>
      <p:pic>
        <p:nvPicPr>
          <p:cNvPr id="9" name="Рисунок 8" descr="https://im0-tub-ru.yandex.net/i?id=385a3e8372d59f780fb972e676438b03-l&amp;n=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0648"/>
            <a:ext cx="388843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Дмитрий\Desktop\9 ма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420888"/>
            <a:ext cx="4464496" cy="2923003"/>
          </a:xfrm>
          <a:prstGeom prst="rect">
            <a:avLst/>
          </a:prstGeom>
          <a:noFill/>
        </p:spPr>
      </p:pic>
      <p:pic>
        <p:nvPicPr>
          <p:cNvPr id="1027" name="Picture 3" descr="C:\Users\Дмитрий\Desktop\IMG_16052016_0811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861048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188640"/>
            <a:ext cx="4032448" cy="79208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Родная культура</a:t>
            </a:r>
            <a:endParaRPr lang="ru-RU" sz="3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08720"/>
            <a:ext cx="4392488" cy="1800201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«Нет земли краше,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чем Родина наша!»</a:t>
            </a:r>
          </a:p>
          <a:p>
            <a:endParaRPr lang="ru-RU" dirty="0"/>
          </a:p>
        </p:txBody>
      </p:sp>
      <p:pic>
        <p:nvPicPr>
          <p:cNvPr id="8" name="Рисунок 7" descr="C:\Users\Дмитрий\Desktop\IMG_20180208_10395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04864"/>
            <a:ext cx="3888432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Дмитрий\Desktop\IMG_20180208_10471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052736"/>
            <a:ext cx="3672408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 descr="C:\Users\Дмитрий\Desktop\IMG_20180213_1504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0324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Дмитрий\Desktop\IMG_20180215_135943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692697"/>
            <a:ext cx="4162197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митрий\Desktop\IMG_20180219_08594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620688"/>
            <a:ext cx="4104456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Содержимое 5" descr="C:\Users\Дмитрий\Desktop\IMG_20180219_085958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4014562" cy="4857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митрий\Desktop\IMG_20180219_0901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3456384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митрий\Desktop\IMG_20180219_0903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744416" cy="499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Дмитрий\Desktop\IMG-20170309-WA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89040"/>
            <a:ext cx="4320480" cy="2851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Дмитрий\Desktop\IMG_20180219_0859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2808311" cy="3312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Дмитрий\Desktop\IMG_20180219_09000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0648"/>
            <a:ext cx="27363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Музей истории </a:t>
            </a:r>
            <a:r>
              <a:rPr lang="ru-RU" b="1" dirty="0" err="1" smtClean="0">
                <a:solidFill>
                  <a:srgbClr val="FF0000"/>
                </a:solidFill>
              </a:rPr>
              <a:t>БАМа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C:\Users\Дмитрий\Desktop\IMG_20180914_1024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3241336" cy="2424571"/>
          </a:xfrm>
          <a:prstGeom prst="rect">
            <a:avLst/>
          </a:prstGeom>
          <a:noFill/>
        </p:spPr>
      </p:pic>
      <p:pic>
        <p:nvPicPr>
          <p:cNvPr id="6147" name="Picture 3" descr="C:\Users\Дмитрий\Desktop\IMG_20180914_103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186938" cy="3131896"/>
          </a:xfrm>
          <a:prstGeom prst="rect">
            <a:avLst/>
          </a:prstGeom>
          <a:noFill/>
        </p:spPr>
      </p:pic>
      <p:pic>
        <p:nvPicPr>
          <p:cNvPr id="6148" name="Picture 4" descr="C:\Users\Дмитрий\Desktop\IMG_20180914_1030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3645024"/>
            <a:ext cx="2403357" cy="32129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43985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FF0000"/>
                </a:solidFill>
              </a:rPr>
              <a:t>В гостях в пожарной части</a:t>
            </a:r>
            <a:endParaRPr lang="ru-RU" sz="5400" dirty="0"/>
          </a:p>
        </p:txBody>
      </p:sp>
      <p:pic>
        <p:nvPicPr>
          <p:cNvPr id="4" name="Picture 2" descr="C:\Users\Ирина\Desktop\IMG-20190323-WA001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4143380"/>
            <a:ext cx="4500594" cy="2531584"/>
          </a:xfrm>
          <a:prstGeom prst="rect">
            <a:avLst/>
          </a:prstGeom>
          <a:noFill/>
        </p:spPr>
      </p:pic>
      <p:pic>
        <p:nvPicPr>
          <p:cNvPr id="5" name="Picture 3" descr="C:\Users\Ирина\Desktop\IMG-20190323-WA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940316"/>
            <a:ext cx="3929090" cy="35718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5"/>
          <p:cNvSpPr txBox="1">
            <a:spLocks noChangeArrowheads="1"/>
          </p:cNvSpPr>
          <p:nvPr/>
        </p:nvSpPr>
        <p:spPr bwMode="auto">
          <a:xfrm>
            <a:off x="1259632" y="175455"/>
            <a:ext cx="7777162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</a:pPr>
            <a:r>
              <a:rPr lang="ru-RU" sz="2800" b="1" dirty="0">
                <a:solidFill>
                  <a:srgbClr val="FF0000"/>
                </a:solidFill>
              </a:rPr>
              <a:t>Детство – каждодневное открытие мира и поэтому надо сделать так, чтобы оно стало, прежде всего, познанием человека и Отечества, их красоты и величия</a:t>
            </a:r>
            <a:r>
              <a:rPr lang="ru-RU" sz="2800" b="1" i="1" dirty="0">
                <a:solidFill>
                  <a:srgbClr val="FF0000"/>
                </a:solidFill>
              </a:rPr>
              <a:t>.</a:t>
            </a:r>
          </a:p>
          <a:p>
            <a:pPr algn="r">
              <a:spcBef>
                <a:spcPct val="50000"/>
              </a:spcBef>
            </a:pPr>
            <a:r>
              <a:rPr lang="ru-RU" sz="2800" b="1" i="1" dirty="0">
                <a:solidFill>
                  <a:schemeClr val="bg1"/>
                </a:solidFill>
              </a:rPr>
              <a:t>( В.А.Сухомлинский)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79512" y="400506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/>
              <a:t> </a:t>
            </a:r>
            <a:r>
              <a:rPr lang="ru-RU" sz="2400" b="1" i="1" dirty="0">
                <a:solidFill>
                  <a:srgbClr val="002060"/>
                </a:solidFill>
              </a:rPr>
              <a:t>«Любовь к родному краю, родной культуре, родной речи начинается с малого – с любви к своей семье, к своему жилищу, к своему детскому саду. Постепенно расширяясь, эта любовь переходит в любовь к Родине, её истории, прошлому и настоящему, ко всему человечеству»</a:t>
            </a:r>
          </a:p>
          <a:p>
            <a:pPr algn="r">
              <a:buNone/>
            </a:pPr>
            <a:r>
              <a:rPr lang="ru-RU" sz="2400" b="1" i="1" dirty="0" err="1">
                <a:solidFill>
                  <a:srgbClr val="002060"/>
                </a:solidFill>
              </a:rPr>
              <a:t>Д.С.Лихачёв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980728"/>
            <a:ext cx="8435280" cy="5616624"/>
          </a:xfrm>
        </p:spPr>
        <p:txBody>
          <a:bodyPr>
            <a:normAutofit/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СПАСИБО ЗА ВНИМАНИЕ</a:t>
            </a:r>
          </a:p>
          <a:p>
            <a:endParaRPr lang="ru-RU" dirty="0"/>
          </a:p>
        </p:txBody>
      </p:sp>
      <p:pic>
        <p:nvPicPr>
          <p:cNvPr id="16386" name="Picture 2" descr="https://im0-tub-ru.yandex.net/i?id=64d694bf901bfc965df399525da998a3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739" y="4805226"/>
            <a:ext cx="1891952" cy="18919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260648"/>
            <a:ext cx="8892480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FF0000"/>
                </a:solidFill>
                <a:latin typeface="Verdana"/>
              </a:rPr>
              <a:t>Актуальность</a:t>
            </a:r>
          </a:p>
          <a:p>
            <a:pPr algn="ctr"/>
            <a:endParaRPr lang="ru-RU" sz="2000" b="1" u="sng" dirty="0">
              <a:solidFill>
                <a:srgbClr val="000000"/>
              </a:solidFill>
              <a:latin typeface="Verdana"/>
            </a:endParaRPr>
          </a:p>
          <a:p>
            <a:pPr algn="ctr"/>
            <a:endParaRPr lang="ru-RU" sz="2000" b="1" u="sng" dirty="0" smtClean="0">
              <a:solidFill>
                <a:srgbClr val="000000"/>
              </a:solidFill>
              <a:latin typeface="Verdana"/>
            </a:endParaRPr>
          </a:p>
          <a:p>
            <a:pPr algn="ctr"/>
            <a:r>
              <a:rPr lang="ru-RU" sz="2800" b="1" dirty="0">
                <a:solidFill>
                  <a:srgbClr val="002060"/>
                </a:solidFill>
              </a:rPr>
              <a:t>В настоящее время стало особенно актуальным воспитание у подрастающего поколения нравственно- моральных качеств и прежде всего чувства любви к своему </a:t>
            </a:r>
            <a:r>
              <a:rPr lang="ru-RU" sz="2800" b="1" dirty="0" smtClean="0">
                <a:solidFill>
                  <a:srgbClr val="002060"/>
                </a:solidFill>
              </a:rPr>
              <a:t>Отечеству.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Verdana"/>
              </a:rPr>
              <a:t>Вопрос </a:t>
            </a:r>
            <a:r>
              <a:rPr lang="ru-RU" sz="2400" b="1" dirty="0">
                <a:solidFill>
                  <a:srgbClr val="002060"/>
                </a:solidFill>
                <a:latin typeface="Verdana"/>
              </a:rPr>
              <a:t>воспитания у дошкольников патриотических чувств приобрел в настоящее время особое значение. Н</a:t>
            </a:r>
            <a:r>
              <a:rPr lang="ru-RU" sz="2400" b="1" dirty="0" smtClean="0">
                <a:solidFill>
                  <a:srgbClr val="002060"/>
                </a:solidFill>
                <a:latin typeface="Verdana"/>
              </a:rPr>
              <a:t>еобходимо </a:t>
            </a:r>
            <a:r>
              <a:rPr lang="ru-RU" sz="2400" b="1" dirty="0">
                <a:solidFill>
                  <a:srgbClr val="002060"/>
                </a:solidFill>
                <a:latin typeface="Verdana"/>
              </a:rPr>
              <a:t>создавать условия для воспитания патриотов, приобщая детей к культуре своего народа, знакомя с историей жизни наших предков, развивая духовность, воспитывая любовь ребенка к семейному очагу.</a:t>
            </a:r>
          </a:p>
          <a:p>
            <a:pPr algn="ctr"/>
            <a:endParaRPr lang="ru-RU" b="0" i="0" dirty="0">
              <a:solidFill>
                <a:srgbClr val="000000"/>
              </a:solidFill>
              <a:effectLst/>
              <a:latin typeface="Verdana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4341" y="878759"/>
            <a:ext cx="578401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  <a:latin typeface="Verdana"/>
              </a:rPr>
              <a:t>Родина, Отечество... В корнях этих слов близкие каждому образы: мать, отец, родители, те, кто дает жизнь новому существу. Суть патриотического воспитания заключается в том, чтобы посеять, взрастить в детской душе семена добра, любовь к родному дому, истории и культуры страны.</a:t>
            </a:r>
          </a:p>
          <a:p>
            <a:r>
              <a:rPr lang="ru-RU" sz="2000" b="1" dirty="0">
                <a:solidFill>
                  <a:srgbClr val="002060"/>
                </a:solidFill>
                <a:latin typeface="Verdana"/>
              </a:rPr>
              <a:t>Сколько всего поменялось в нашей жизни. А патриотизм? Может ли он стать другим? Мы не будем говорить о проблемах государства, пройдет много лет, когда наши потомки будут гордиться своей Родиной, и будут говорить с теплотой о людях, о нашей Отчизне</a:t>
            </a:r>
            <a:r>
              <a:rPr lang="ru-RU" sz="2000" b="1" dirty="0" smtClean="0">
                <a:solidFill>
                  <a:srgbClr val="002060"/>
                </a:solidFill>
                <a:latin typeface="Verdana"/>
              </a:rPr>
              <a:t>.</a:t>
            </a:r>
            <a:endParaRPr lang="ru-RU" sz="2000" b="1" dirty="0">
              <a:solidFill>
                <a:srgbClr val="002060"/>
              </a:solidFill>
              <a:latin typeface="Verdan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912661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249361" y="764704"/>
            <a:ext cx="77771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ru-RU" sz="3200" b="1" dirty="0" smtClean="0">
                <a:solidFill>
                  <a:srgbClr val="002060"/>
                </a:solidFill>
              </a:rPr>
              <a:t>Понятие «патриотизм» включает в себя любовь к Родине, к земле, где родился и вырос, гордость за исторические свершения народа. 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4"/>
          <p:cNvSpPr txBox="1">
            <a:spLocks/>
          </p:cNvSpPr>
          <p:nvPr/>
        </p:nvSpPr>
        <p:spPr>
          <a:xfrm>
            <a:off x="500034" y="188640"/>
            <a:ext cx="8358246" cy="633670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Цель: воспитание гуманной, духовно-нравственной личности, достойных будущих  граждан России, патриотов своего Отечества.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Задачи: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Привитие детям чувства любви к своему родному краю, своей малой родине на основе приобщения к родной природе, культуре и традициям.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Формирование чувства привязанности к своему дому, детскому саду, своим близким.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Расширение представлений о России, как о родной стране, о </a:t>
            </a:r>
            <a:r>
              <a:rPr lang="ru-RU" sz="2800" b="1" i="1" dirty="0" err="1" smtClean="0">
                <a:solidFill>
                  <a:srgbClr val="002060"/>
                </a:solidFill>
                <a:latin typeface="Calibri"/>
              </a:rPr>
              <a:t>Северобайкальске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как о родном 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</a:rPr>
              <a:t>городе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eriod"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Воспитание патриотизма, уважение к культурному прошлому России средствами эстетического воспитания: </a:t>
            </a:r>
            <a:r>
              <a:rPr kumimoji="0" lang="ru-RU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изодеятельность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художественное слово</a:t>
            </a:r>
            <a:r>
              <a:rPr lang="ru-RU" sz="2800" b="1" i="1" dirty="0" smtClean="0">
                <a:solidFill>
                  <a:srgbClr val="002060"/>
                </a:solidFill>
                <a:latin typeface="Calibri"/>
              </a:rPr>
              <a:t>, музыкальное творчество.</a:t>
            </a:r>
            <a:endParaRPr kumimoji="0" lang="ru-RU" sz="28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6"/>
          <p:cNvGrpSpPr>
            <a:grpSpLocks noChangeAspect="1"/>
          </p:cNvGrpSpPr>
          <p:nvPr/>
        </p:nvGrpSpPr>
        <p:grpSpPr bwMode="auto">
          <a:xfrm>
            <a:off x="468313" y="116060"/>
            <a:ext cx="8280400" cy="2808116"/>
            <a:chOff x="1134" y="1233"/>
            <a:chExt cx="2880" cy="759"/>
          </a:xfrm>
        </p:grpSpPr>
        <p:cxnSp>
          <p:nvCxnSpPr>
            <p:cNvPr id="28679" name="_s37901"/>
            <p:cNvCxnSpPr>
              <a:cxnSpLocks noChangeShapeType="1"/>
              <a:stCxn id="16" idx="0"/>
              <a:endCxn id="13" idx="2"/>
            </p:cNvCxnSpPr>
            <p:nvPr/>
          </p:nvCxnSpPr>
          <p:spPr bwMode="auto">
            <a:xfrm rot="16200000" flipV="1">
              <a:off x="3036" y="1158"/>
              <a:ext cx="72" cy="1020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cxnSp>
          <p:nvCxnSpPr>
            <p:cNvPr id="28680" name="_s37900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flipH="1" flipV="1">
              <a:off x="2562" y="1632"/>
              <a:ext cx="12" cy="72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28681" name="_s37899"/>
            <p:cNvCxnSpPr>
              <a:cxnSpLocks noChangeShapeType="1"/>
              <a:stCxn id="14" idx="0"/>
              <a:endCxn id="13" idx="2"/>
            </p:cNvCxnSpPr>
            <p:nvPr/>
          </p:nvCxnSpPr>
          <p:spPr bwMode="auto">
            <a:xfrm rot="5400000" flipH="1" flipV="1">
              <a:off x="2028" y="1170"/>
              <a:ext cx="72" cy="99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</p:spPr>
        </p:cxnSp>
        <p:sp>
          <p:nvSpPr>
            <p:cNvPr id="13" name="_s37895"/>
            <p:cNvSpPr>
              <a:spLocks noChangeArrowheads="1"/>
            </p:cNvSpPr>
            <p:nvPr/>
          </p:nvSpPr>
          <p:spPr bwMode="auto">
            <a:xfrm>
              <a:off x="1885" y="1233"/>
              <a:ext cx="1353" cy="399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57150">
              <a:solidFill>
                <a:srgbClr val="FFFF99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endParaRPr lang="ru-RU" sz="2100" b="1" dirty="0">
                <a:cs typeface="+mn-cs"/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100" b="1" dirty="0">
                  <a:solidFill>
                    <a:srgbClr val="002060"/>
                  </a:solidFill>
                  <a:cs typeface="+mn-cs"/>
                </a:rPr>
                <a:t>Направления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100" b="1" dirty="0">
                  <a:solidFill>
                    <a:srgbClr val="002060"/>
                  </a:solidFill>
                  <a:cs typeface="+mn-cs"/>
                </a:rPr>
                <a:t>реализации </a:t>
              </a:r>
              <a:r>
                <a:rPr lang="ru-RU" sz="2100" b="1" dirty="0" smtClean="0">
                  <a:solidFill>
                    <a:srgbClr val="002060"/>
                  </a:solidFill>
                </a:rPr>
                <a:t>патриотического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sz="2100" b="1" dirty="0" smtClean="0">
                  <a:solidFill>
                    <a:srgbClr val="002060"/>
                  </a:solidFill>
                </a:rPr>
                <a:t>воспитания</a:t>
              </a:r>
              <a:endParaRPr lang="ru-RU" sz="2100" b="1" dirty="0">
                <a:solidFill>
                  <a:srgbClr val="002060"/>
                </a:solidFill>
                <a:cs typeface="+mn-cs"/>
              </a:endParaRPr>
            </a:p>
            <a:p>
              <a:pPr algn="ctr">
                <a:defRPr/>
              </a:pPr>
              <a:endParaRPr lang="ru-RU" sz="2100" dirty="0">
                <a:cs typeface="+mn-cs"/>
              </a:endParaRPr>
            </a:p>
          </p:txBody>
        </p:sp>
        <p:sp>
          <p:nvSpPr>
            <p:cNvPr id="14" name="_s37896"/>
            <p:cNvSpPr>
              <a:spLocks noChangeArrowheads="1"/>
            </p:cNvSpPr>
            <p:nvPr/>
          </p:nvSpPr>
          <p:spPr bwMode="auto">
            <a:xfrm>
              <a:off x="1134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100" b="1" dirty="0">
                  <a:solidFill>
                    <a:srgbClr val="002060"/>
                  </a:solidFill>
                  <a:cs typeface="+mn-cs"/>
                </a:rPr>
                <a:t>Работа с детьми</a:t>
              </a:r>
            </a:p>
          </p:txBody>
        </p:sp>
        <p:sp>
          <p:nvSpPr>
            <p:cNvPr id="15" name="_s37897"/>
            <p:cNvSpPr>
              <a:spLocks noChangeArrowheads="1"/>
            </p:cNvSpPr>
            <p:nvPr/>
          </p:nvSpPr>
          <p:spPr bwMode="auto">
            <a:xfrm>
              <a:off x="2142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100" b="1" dirty="0">
                  <a:solidFill>
                    <a:srgbClr val="002060"/>
                  </a:solidFill>
                  <a:cs typeface="+mn-cs"/>
                </a:rPr>
                <a:t>Работа с </a:t>
              </a:r>
            </a:p>
            <a:p>
              <a:pPr algn="ctr">
                <a:defRPr/>
              </a:pPr>
              <a:r>
                <a:rPr lang="ru-RU" sz="2100" b="1" dirty="0">
                  <a:solidFill>
                    <a:srgbClr val="002060"/>
                  </a:solidFill>
                  <a:cs typeface="+mn-cs"/>
                </a:rPr>
                <a:t>родителями</a:t>
              </a:r>
            </a:p>
          </p:txBody>
        </p:sp>
        <p:sp>
          <p:nvSpPr>
            <p:cNvPr id="16" name="_s37898"/>
            <p:cNvSpPr>
              <a:spLocks noChangeArrowheads="1"/>
            </p:cNvSpPr>
            <p:nvPr/>
          </p:nvSpPr>
          <p:spPr bwMode="auto">
            <a:xfrm>
              <a:off x="3150" y="170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57150">
              <a:solidFill>
                <a:schemeClr val="bg1"/>
              </a:solidFill>
              <a:round/>
              <a:headEnd/>
              <a:tailEnd/>
            </a:ln>
            <a:effectLst>
              <a:outerShdw dist="35921" dir="2700000" algn="ctr" rotWithShape="0">
                <a:srgbClr val="808080"/>
              </a:outerShdw>
            </a:effectLst>
          </p:spPr>
          <p:txBody>
            <a:bodyPr wrap="none" lIns="0" tIns="0" rIns="0" bIns="0" anchor="ctr"/>
            <a:lstStyle/>
            <a:p>
              <a:pPr algn="ctr">
                <a:defRPr/>
              </a:pPr>
              <a:r>
                <a:rPr lang="ru-RU" sz="2100" b="1" dirty="0">
                  <a:solidFill>
                    <a:srgbClr val="002060"/>
                  </a:solidFill>
                  <a:cs typeface="+mn-cs"/>
                </a:rPr>
                <a:t>Методическое </a:t>
              </a:r>
            </a:p>
            <a:p>
              <a:pPr algn="ctr">
                <a:defRPr/>
              </a:pPr>
              <a:r>
                <a:rPr lang="ru-RU" sz="2100" b="1" dirty="0">
                  <a:solidFill>
                    <a:srgbClr val="002060"/>
                  </a:solidFill>
                  <a:cs typeface="+mn-cs"/>
                </a:rPr>
                <a:t>сопровождение</a:t>
              </a:r>
            </a:p>
          </p:txBody>
        </p:sp>
      </p:grpSp>
      <p:sp>
        <p:nvSpPr>
          <p:cNvPr id="28675" name="Text Box 15"/>
          <p:cNvSpPr txBox="1">
            <a:spLocks noChangeArrowheads="1"/>
          </p:cNvSpPr>
          <p:nvPr/>
        </p:nvSpPr>
        <p:spPr bwMode="auto">
          <a:xfrm>
            <a:off x="539750" y="4149725"/>
            <a:ext cx="8135938" cy="1754326"/>
          </a:xfrm>
          <a:prstGeom prst="rect">
            <a:avLst/>
          </a:prstGeom>
          <a:solidFill>
            <a:srgbClr val="CCFFCC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89025" indent="-631825"/>
            <a:r>
              <a:rPr lang="ru-RU" b="1" dirty="0" smtClean="0">
                <a:solidFill>
                  <a:srgbClr val="C00000"/>
                </a:solidFill>
              </a:rPr>
              <a:t>1. Знакомство </a:t>
            </a:r>
            <a:r>
              <a:rPr lang="ru-RU" b="1" dirty="0">
                <a:solidFill>
                  <a:srgbClr val="C00000"/>
                </a:solidFill>
              </a:rPr>
              <a:t>с родным </a:t>
            </a:r>
            <a:r>
              <a:rPr lang="ru-RU" b="1" dirty="0" smtClean="0">
                <a:solidFill>
                  <a:srgbClr val="C00000"/>
                </a:solidFill>
              </a:rPr>
              <a:t>городом, его </a:t>
            </a:r>
            <a:r>
              <a:rPr lang="ru-RU" b="1" dirty="0">
                <a:solidFill>
                  <a:srgbClr val="C00000"/>
                </a:solidFill>
              </a:rPr>
              <a:t>историей</a:t>
            </a:r>
          </a:p>
          <a:p>
            <a:pPr marL="1089025" indent="-631825"/>
            <a:r>
              <a:rPr lang="ru-RU" b="1" dirty="0" smtClean="0">
                <a:solidFill>
                  <a:srgbClr val="C00000"/>
                </a:solidFill>
              </a:rPr>
              <a:t>2. Знакомство </a:t>
            </a:r>
            <a:r>
              <a:rPr lang="ru-RU" b="1" dirty="0">
                <a:solidFill>
                  <a:srgbClr val="C00000"/>
                </a:solidFill>
              </a:rPr>
              <a:t>с родным краем и Россией</a:t>
            </a:r>
          </a:p>
          <a:p>
            <a:pPr marL="1089025" indent="-631825"/>
            <a:r>
              <a:rPr lang="ru-RU" b="1" dirty="0" smtClean="0">
                <a:solidFill>
                  <a:srgbClr val="C00000"/>
                </a:solidFill>
              </a:rPr>
              <a:t>3. Знакомство </a:t>
            </a:r>
            <a:r>
              <a:rPr lang="ru-RU" b="1" dirty="0">
                <a:solidFill>
                  <a:srgbClr val="C00000"/>
                </a:solidFill>
              </a:rPr>
              <a:t>с наиболее значимыми историческими событиями своей страны и народа.</a:t>
            </a:r>
          </a:p>
          <a:p>
            <a:pPr marL="1089025" indent="-631825"/>
            <a:r>
              <a:rPr lang="ru-RU" b="1" dirty="0" smtClean="0">
                <a:solidFill>
                  <a:srgbClr val="C00000"/>
                </a:solidFill>
              </a:rPr>
              <a:t>4. Знакомство </a:t>
            </a:r>
            <a:r>
              <a:rPr lang="ru-RU" b="1" dirty="0">
                <a:solidFill>
                  <a:srgbClr val="C00000"/>
                </a:solidFill>
              </a:rPr>
              <a:t>с былинными героями и их подвигами.</a:t>
            </a:r>
          </a:p>
          <a:p>
            <a:pPr marL="1089025" indent="-631825"/>
            <a:r>
              <a:rPr lang="ru-RU" b="1" dirty="0" smtClean="0">
                <a:solidFill>
                  <a:srgbClr val="C00000"/>
                </a:solidFill>
              </a:rPr>
              <a:t>5. Знакомство </a:t>
            </a:r>
            <a:r>
              <a:rPr lang="ru-RU" b="1" dirty="0">
                <a:solidFill>
                  <a:srgbClr val="C00000"/>
                </a:solidFill>
              </a:rPr>
              <a:t>с государственной символикой города, республики, </a:t>
            </a:r>
            <a:r>
              <a:rPr lang="ru-RU" b="1" dirty="0" smtClean="0">
                <a:solidFill>
                  <a:srgbClr val="C00000"/>
                </a:solidFill>
              </a:rPr>
              <a:t>страны.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8676" name="Line 16"/>
          <p:cNvSpPr>
            <a:spLocks noChangeShapeType="1"/>
          </p:cNvSpPr>
          <p:nvPr/>
        </p:nvSpPr>
        <p:spPr bwMode="auto">
          <a:xfrm>
            <a:off x="4572000" y="29241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7" name="Line 17"/>
          <p:cNvSpPr>
            <a:spLocks noChangeShapeType="1"/>
          </p:cNvSpPr>
          <p:nvPr/>
        </p:nvSpPr>
        <p:spPr bwMode="auto">
          <a:xfrm>
            <a:off x="1692275" y="2924175"/>
            <a:ext cx="0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8678" name="Line 18"/>
          <p:cNvSpPr>
            <a:spLocks noChangeShapeType="1"/>
          </p:cNvSpPr>
          <p:nvPr/>
        </p:nvSpPr>
        <p:spPr bwMode="auto">
          <a:xfrm>
            <a:off x="7524750" y="2924175"/>
            <a:ext cx="0" cy="1225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4"/>
          <p:cNvSpPr txBox="1">
            <a:spLocks noChangeArrowheads="1"/>
          </p:cNvSpPr>
          <p:nvPr/>
        </p:nvSpPr>
        <p:spPr bwMode="auto">
          <a:xfrm>
            <a:off x="323850" y="549275"/>
            <a:ext cx="84963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 bwMode="auto">
          <a:xfrm>
            <a:off x="457200" y="0"/>
            <a:ext cx="8213725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2pPr>
            <a:lvl3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3pPr>
            <a:lvl4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4pPr>
            <a:lvl5pPr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5pPr>
            <a:lvl6pPr marL="25146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6pPr>
            <a:lvl7pPr marL="29718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7pPr>
            <a:lvl8pPr marL="34290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8pPr>
            <a:lvl9pPr marL="3886200" indent="-228600" algn="ct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4400">
                <a:solidFill>
                  <a:srgbClr val="000000"/>
                </a:solidFill>
                <a:latin typeface="Arial" charset="0"/>
                <a:ea typeface="SimSun" charset="-122"/>
              </a:defRPr>
            </a:lvl9pPr>
          </a:lstStyle>
          <a:p>
            <a:pPr marL="0" marR="0" lvl="0" indent="0" algn="ct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SimSun"/>
                <a:cs typeface="+mj-cs"/>
              </a:rPr>
              <a:t>Содержание работы по направлениям включает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SimSun"/>
                <a:cs typeface="+mj-cs"/>
              </a:rPr>
              <a:t>: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SimSun"/>
              <a:cs typeface="+mj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7504" y="651173"/>
            <a:ext cx="9036496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Формирование понятия у ребёнка семья, связь времён, составление родословной.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 Знакомство с родным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городом: </a:t>
            </a: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значимыми объектами, природой, традициями, историей и наиболее значимыми историческими событиями своего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города.</a:t>
            </a:r>
            <a:endParaRPr lang="ru-RU" sz="20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 Знакомство с профессиями.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Знакомство с государственной символикой </a:t>
            </a:r>
            <a:r>
              <a:rPr lang="ru-RU" sz="2000" b="1" kern="0" dirty="0" smtClean="0">
                <a:solidFill>
                  <a:srgbClr val="002060"/>
                </a:solidFill>
                <a:latin typeface="Times New Roman"/>
                <a:cs typeface="Times New Roman"/>
              </a:rPr>
              <a:t>города, республики, </a:t>
            </a: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других стран.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Знакомство с Россией, символикой России, наиболее значимыми историческими событиями народа.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Знакомство с героями сказок и их подвигами.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Знакомство с понятием патриотизм, героизм и их проявлениями.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Знакомство с устным народным творчеством: </a:t>
            </a:r>
            <a:r>
              <a:rPr lang="ru-RU" sz="2000" b="1" kern="0" dirty="0" err="1">
                <a:solidFill>
                  <a:srgbClr val="002060"/>
                </a:solidFill>
                <a:latin typeface="Times New Roman"/>
                <a:cs typeface="Times New Roman"/>
              </a:rPr>
              <a:t>потешками</a:t>
            </a: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, праздниками и обрядам, народным декоративно-прикладным искусством.</a:t>
            </a:r>
          </a:p>
          <a:p>
            <a:pPr marL="342900" lvl="0" indent="-342900" defTabSz="449263" eaLnBrk="0" fontAlgn="base" hangingPunct="0"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charset="0"/>
              <a:buChar char="•"/>
            </a:pPr>
            <a:r>
              <a:rPr lang="ru-RU" sz="20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>Развитие потребности в самостоятельном освоении окружающего мира путём изучения культурного наследия родного края и России. </a:t>
            </a:r>
            <a:r>
              <a:rPr lang="ru-RU" sz="2400" b="1" kern="0" dirty="0">
                <a:solidFill>
                  <a:srgbClr val="002060"/>
                </a:solidFill>
                <a:latin typeface="Times New Roman"/>
                <a:cs typeface="Times New Roman"/>
              </a:rPr>
              <a:t/>
            </a:r>
            <a:br>
              <a:rPr lang="ru-RU" sz="2400" b="1" kern="0" dirty="0">
                <a:solidFill>
                  <a:srgbClr val="002060"/>
                </a:solidFill>
                <a:latin typeface="Times New Roman"/>
                <a:cs typeface="Times New Roman"/>
              </a:rPr>
            </a:br>
            <a:endParaRPr lang="ru-RU" sz="2400" b="1" kern="0" dirty="0">
              <a:solidFill>
                <a:srgbClr val="00206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989</TotalTime>
  <Words>1031</Words>
  <Application>Microsoft Office PowerPoint</Application>
  <PresentationFormat>Экран (4:3)</PresentationFormat>
  <Paragraphs>91</Paragraphs>
  <Slides>30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«Нравственно-патриотическое воспитание дошкольников»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Родная семья.</vt:lpstr>
      <vt:lpstr>Слайд 15</vt:lpstr>
      <vt:lpstr>Слайд 16</vt:lpstr>
      <vt:lpstr>Слайд 17</vt:lpstr>
      <vt:lpstr>Слайд 18</vt:lpstr>
      <vt:lpstr>Родная природа.</vt:lpstr>
      <vt:lpstr>Слайд 20</vt:lpstr>
      <vt:lpstr>Слайд 21</vt:lpstr>
      <vt:lpstr> </vt:lpstr>
      <vt:lpstr>Родная культура</vt:lpstr>
      <vt:lpstr>Слайд 24</vt:lpstr>
      <vt:lpstr>Слайд 25</vt:lpstr>
      <vt:lpstr>Слайд 26</vt:lpstr>
      <vt:lpstr>Слайд 27</vt:lpstr>
      <vt:lpstr>Музей истории БАМа</vt:lpstr>
      <vt:lpstr>В гостях в пожарной части</vt:lpstr>
      <vt:lpstr>Слайд 30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Патриотическое воспитание детей дошкольного возраста</dc:title>
  <dc:creator>new</dc:creator>
  <cp:lastModifiedBy>Ирина</cp:lastModifiedBy>
  <cp:revision>114</cp:revision>
  <dcterms:created xsi:type="dcterms:W3CDTF">2011-03-27T12:08:20Z</dcterms:created>
  <dcterms:modified xsi:type="dcterms:W3CDTF">2019-03-28T02:09:08Z</dcterms:modified>
</cp:coreProperties>
</file>